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  <p:sldId id="264" r:id="rId9"/>
    <p:sldId id="265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102" y="-15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BAAF01DE-37A3-4132-876A-F434B392E428}" type="datetimeFigureOut">
              <a:rPr lang="en-US" smtClean="0"/>
              <a:pPr/>
              <a:t>5/8/2012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612F43F-39BC-4BC7-9C17-3968C41C831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AF01DE-37A3-4132-876A-F434B392E428}" type="datetimeFigureOut">
              <a:rPr lang="en-US" smtClean="0"/>
              <a:pPr/>
              <a:t>5/8/2012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12F43F-39BC-4BC7-9C17-3968C41C831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BAAF01DE-37A3-4132-876A-F434B392E428}" type="datetimeFigureOut">
              <a:rPr lang="en-US" smtClean="0"/>
              <a:pPr/>
              <a:t>5/8/2012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A612F43F-39BC-4BC7-9C17-3968C41C831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AF01DE-37A3-4132-876A-F434B392E428}" type="datetimeFigureOut">
              <a:rPr lang="en-US" smtClean="0"/>
              <a:pPr/>
              <a:t>5/8/2012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A612F43F-39BC-4BC7-9C17-3968C41C831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AF01DE-37A3-4132-876A-F434B392E428}" type="datetimeFigureOut">
              <a:rPr lang="en-US" smtClean="0"/>
              <a:pPr/>
              <a:t>5/8/2012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A612F43F-39BC-4BC7-9C17-3968C41C831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BAAF01DE-37A3-4132-876A-F434B392E428}" type="datetimeFigureOut">
              <a:rPr lang="en-US" smtClean="0"/>
              <a:pPr/>
              <a:t>5/8/2012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A612F43F-39BC-4BC7-9C17-3968C41C831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BAAF01DE-37A3-4132-876A-F434B392E428}" type="datetimeFigureOut">
              <a:rPr lang="en-US" smtClean="0"/>
              <a:pPr/>
              <a:t>5/8/2012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A612F43F-39BC-4BC7-9C17-3968C41C831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AF01DE-37A3-4132-876A-F434B392E428}" type="datetimeFigureOut">
              <a:rPr lang="en-US" smtClean="0"/>
              <a:pPr/>
              <a:t>5/8/2012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A612F43F-39BC-4BC7-9C17-3968C41C831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AF01DE-37A3-4132-876A-F434B392E428}" type="datetimeFigureOut">
              <a:rPr lang="en-US" smtClean="0"/>
              <a:pPr/>
              <a:t>5/8/2012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612F43F-39BC-4BC7-9C17-3968C41C831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AF01DE-37A3-4132-876A-F434B392E428}" type="datetimeFigureOut">
              <a:rPr lang="en-US" smtClean="0"/>
              <a:pPr/>
              <a:t>5/8/2012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A612F43F-39BC-4BC7-9C17-3968C41C831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BAAF01DE-37A3-4132-876A-F434B392E428}" type="datetimeFigureOut">
              <a:rPr lang="en-US" smtClean="0"/>
              <a:pPr/>
              <a:t>5/8/2012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A612F43F-39BC-4BC7-9C17-3968C41C831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BAAF01DE-37A3-4132-876A-F434B392E428}" type="datetimeFigureOut">
              <a:rPr lang="en-US" smtClean="0"/>
              <a:pPr/>
              <a:t>5/8/2012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A612F43F-39BC-4BC7-9C17-3968C41C831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w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w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7" Type="http://schemas.openxmlformats.org/officeDocument/2006/relationships/image" Target="../media/image14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w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Health Insurance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 James Grindley</a:t>
            </a:r>
            <a:endParaRPr lang="en-US" dirty="0"/>
          </a:p>
        </p:txBody>
      </p:sp>
      <p:pic>
        <p:nvPicPr>
          <p:cNvPr id="4098" name="Picture 2" descr="C:\Documents and Settings\james.grindley\Local Settings\Temporary Internet Files\Content.IE5\BCIZ1ZOZ\MC900154362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29000" y="1447800"/>
            <a:ext cx="3039770" cy="297535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48" name="Picture 24" descr="C:\Documents and Settings\james.grindley\Local Settings\Temporary Internet Files\Content.IE5\GJDKV2P2\MP900430503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5800" y="2209800"/>
            <a:ext cx="4648200" cy="4648200"/>
          </a:xfrm>
          <a:prstGeom prst="rect">
            <a:avLst/>
          </a:prstGeom>
          <a:noFill/>
        </p:spPr>
      </p:pic>
      <p:pic>
        <p:nvPicPr>
          <p:cNvPr id="1047" name="Picture 23" descr="C:\Documents and Settings\james.grindley\Local Settings\Temporary Internet Files\Content.IE5\A5LIDO45\MP900422773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133600"/>
            <a:ext cx="4724400" cy="47244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Why Health Insurance?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b="1" dirty="0" smtClean="0"/>
              <a:t>In America there is no free health care 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dirty="0" smtClean="0"/>
              <a:t>Medical bills are very expensive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dirty="0" smtClean="0"/>
              <a:t>Everybody has to go to the hospital at some point in their lives.</a:t>
            </a:r>
          </a:p>
        </p:txBody>
      </p:sp>
      <p:pic>
        <p:nvPicPr>
          <p:cNvPr id="1032" name="Picture 8" descr="C:\Documents and Settings\james.grindley\Local Settings\Temporary Internet Files\Content.IE5\GJDKV2P2\MC900054870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343400" y="6019800"/>
            <a:ext cx="1322268" cy="838200"/>
          </a:xfrm>
          <a:prstGeom prst="rect">
            <a:avLst/>
          </a:prstGeom>
          <a:noFill/>
        </p:spPr>
      </p:pic>
      <p:pic>
        <p:nvPicPr>
          <p:cNvPr id="1033" name="Picture 9" descr="C:\Documents and Settings\james.grindley\Local Settings\Temporary Internet Files\Content.IE5\GJDKV2P2\MC900054870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62400" y="6172200"/>
            <a:ext cx="1081856" cy="685800"/>
          </a:xfrm>
          <a:prstGeom prst="rect">
            <a:avLst/>
          </a:prstGeom>
          <a:noFill/>
        </p:spPr>
      </p:pic>
      <p:pic>
        <p:nvPicPr>
          <p:cNvPr id="1034" name="Picture 10" descr="C:\Documents and Settings\james.grindley\Local Settings\Temporary Internet Files\Content.IE5\GJDKV2P2\MC900054870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05400" y="6019800"/>
            <a:ext cx="1081855" cy="685800"/>
          </a:xfrm>
          <a:prstGeom prst="rect">
            <a:avLst/>
          </a:prstGeom>
          <a:noFill/>
        </p:spPr>
      </p:pic>
      <p:pic>
        <p:nvPicPr>
          <p:cNvPr id="1035" name="Picture 11" descr="C:\Documents and Settings\james.grindley\Local Settings\Temporary Internet Files\Content.IE5\GJDKV2P2\MC900054870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0" y="5638800"/>
            <a:ext cx="841443" cy="533400"/>
          </a:xfrm>
          <a:prstGeom prst="rect">
            <a:avLst/>
          </a:prstGeom>
          <a:noFill/>
        </p:spPr>
      </p:pic>
      <p:pic>
        <p:nvPicPr>
          <p:cNvPr id="1036" name="Picture 12" descr="C:\Documents and Settings\james.grindley\Local Settings\Temporary Internet Files\Content.IE5\GJDKV2P2\MC900054870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343400" y="5791200"/>
            <a:ext cx="1043770" cy="661657"/>
          </a:xfrm>
          <a:prstGeom prst="rect">
            <a:avLst/>
          </a:prstGeom>
          <a:noFill/>
        </p:spPr>
      </p:pic>
      <p:pic>
        <p:nvPicPr>
          <p:cNvPr id="1037" name="Picture 13" descr="C:\Documents and Settings\james.grindley\Local Settings\Temporary Internet Files\Content.IE5\GJDKV2P2\MC900054870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0" y="6172200"/>
            <a:ext cx="1081856" cy="685800"/>
          </a:xfrm>
          <a:prstGeom prst="rect">
            <a:avLst/>
          </a:prstGeom>
          <a:noFill/>
        </p:spPr>
      </p:pic>
      <p:pic>
        <p:nvPicPr>
          <p:cNvPr id="1049" name="Picture 25" descr="C:\Documents and Settings\james.grindley\Local Settings\Temporary Internet Files\Content.IE5\NQI8OERN\MC900054870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81400" y="5867400"/>
            <a:ext cx="1062812" cy="673728"/>
          </a:xfrm>
          <a:prstGeom prst="rect">
            <a:avLst/>
          </a:prstGeom>
          <a:noFill/>
        </p:spPr>
      </p:pic>
      <p:pic>
        <p:nvPicPr>
          <p:cNvPr id="1050" name="Picture 26" descr="C:\Documents and Settings\james.grindley\Local Settings\Temporary Internet Files\Content.IE5\NQI8OERN\MC900054870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76600" y="6184272"/>
            <a:ext cx="1062812" cy="673728"/>
          </a:xfrm>
          <a:prstGeom prst="rect">
            <a:avLst/>
          </a:prstGeom>
          <a:noFill/>
        </p:spPr>
      </p:pic>
      <p:pic>
        <p:nvPicPr>
          <p:cNvPr id="1051" name="Picture 27" descr="C:\Documents and Settings\james.grindley\Local Settings\Temporary Internet Files\Content.IE5\NQI8OERN\MC900054870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10000" y="5638800"/>
            <a:ext cx="1121875" cy="711169"/>
          </a:xfrm>
          <a:prstGeom prst="rect">
            <a:avLst/>
          </a:prstGeom>
          <a:noFill/>
        </p:spPr>
      </p:pic>
      <p:pic>
        <p:nvPicPr>
          <p:cNvPr id="1052" name="Picture 28" descr="C:\Documents and Settings\james.grindley\Local Settings\Temporary Internet Files\Content.IE5\NQI8OERN\MC900054870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038600" y="5486400"/>
            <a:ext cx="942606" cy="597528"/>
          </a:xfrm>
          <a:prstGeom prst="rect">
            <a:avLst/>
          </a:prstGeom>
          <a:noFill/>
        </p:spPr>
      </p:pic>
      <p:pic>
        <p:nvPicPr>
          <p:cNvPr id="1053" name="Picture 29" descr="C:\Documents and Settings\james.grindley\Local Settings\Temporary Internet Files\Content.IE5\NQI8OERN\MC900054870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6184272"/>
            <a:ext cx="1062812" cy="673728"/>
          </a:xfrm>
          <a:prstGeom prst="rect">
            <a:avLst/>
          </a:prstGeom>
          <a:noFill/>
        </p:spPr>
      </p:pic>
      <p:pic>
        <p:nvPicPr>
          <p:cNvPr id="1054" name="Picture 30" descr="C:\Documents and Settings\james.grindley\Local Settings\Temporary Internet Files\Content.IE5\NQI8OERN\MC900054870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53000" y="5638800"/>
            <a:ext cx="942606" cy="597528"/>
          </a:xfrm>
          <a:prstGeom prst="rect">
            <a:avLst/>
          </a:prstGeom>
          <a:noFill/>
        </p:spPr>
      </p:pic>
      <p:pic>
        <p:nvPicPr>
          <p:cNvPr id="1055" name="Picture 31" descr="C:\Documents and Settings\james.grindley\Local Settings\Temporary Internet Files\Content.IE5\NQI8OERN\MC900054870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343400" y="5257800"/>
            <a:ext cx="942606" cy="597528"/>
          </a:xfrm>
          <a:prstGeom prst="rect">
            <a:avLst/>
          </a:prstGeom>
          <a:noFill/>
        </p:spPr>
      </p:pic>
      <p:pic>
        <p:nvPicPr>
          <p:cNvPr id="1056" name="Picture 32" descr="C:\Documents and Settings\james.grindley\Local Settings\Temporary Internet Files\Content.IE5\NQI8OERN\MC900054870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3400" y="6260472"/>
            <a:ext cx="942606" cy="597528"/>
          </a:xfrm>
          <a:prstGeom prst="rect">
            <a:avLst/>
          </a:prstGeom>
          <a:noFill/>
        </p:spPr>
      </p:pic>
      <p:pic>
        <p:nvPicPr>
          <p:cNvPr id="1057" name="Picture 33" descr="C:\Documents and Settings\james.grindley\Local Settings\Temporary Internet Files\Content.IE5\NQI8OERN\MC900054870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2400" y="5943600"/>
            <a:ext cx="1062812" cy="673728"/>
          </a:xfrm>
          <a:prstGeom prst="rect">
            <a:avLst/>
          </a:prstGeom>
          <a:noFill/>
        </p:spPr>
      </p:pic>
      <p:pic>
        <p:nvPicPr>
          <p:cNvPr id="1058" name="Picture 34" descr="C:\Documents and Settings\james.grindley\Local Settings\Temporary Internet Files\Content.IE5\NQI8OERN\MC900054870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90600" y="6184272"/>
            <a:ext cx="1062812" cy="673728"/>
          </a:xfrm>
          <a:prstGeom prst="rect">
            <a:avLst/>
          </a:prstGeom>
          <a:noFill/>
        </p:spPr>
      </p:pic>
      <p:pic>
        <p:nvPicPr>
          <p:cNvPr id="1059" name="Picture 35" descr="C:\Documents and Settings\james.grindley\Local Settings\Temporary Internet Files\Content.IE5\NQI8OERN\MC900054870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676400" y="6184272"/>
            <a:ext cx="1062812" cy="673728"/>
          </a:xfrm>
          <a:prstGeom prst="rect">
            <a:avLst/>
          </a:prstGeom>
          <a:noFill/>
        </p:spPr>
      </p:pic>
      <p:pic>
        <p:nvPicPr>
          <p:cNvPr id="1060" name="Picture 36" descr="C:\Documents and Settings\james.grindley\Local Settings\Temporary Internet Files\Content.IE5\NQI8OERN\MC900054870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438400" y="6108072"/>
            <a:ext cx="1183018" cy="749928"/>
          </a:xfrm>
          <a:prstGeom prst="rect">
            <a:avLst/>
          </a:prstGeom>
          <a:noFill/>
        </p:spPr>
      </p:pic>
      <p:pic>
        <p:nvPicPr>
          <p:cNvPr id="1061" name="Picture 37" descr="C:\Documents and Settings\james.grindley\Local Settings\Temporary Internet Files\Content.IE5\NQI8OERN\MC900054870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34000" y="6260472"/>
            <a:ext cx="942606" cy="597528"/>
          </a:xfrm>
          <a:prstGeom prst="rect">
            <a:avLst/>
          </a:prstGeom>
          <a:noFill/>
        </p:spPr>
      </p:pic>
      <p:pic>
        <p:nvPicPr>
          <p:cNvPr id="1062" name="Picture 38" descr="C:\Documents and Settings\james.grindley\Local Settings\Temporary Internet Files\Content.IE5\NQI8OERN\MC900054870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43600" y="6336672"/>
            <a:ext cx="822400" cy="521328"/>
          </a:xfrm>
          <a:prstGeom prst="rect">
            <a:avLst/>
          </a:prstGeom>
          <a:noFill/>
        </p:spPr>
      </p:pic>
      <p:pic>
        <p:nvPicPr>
          <p:cNvPr id="1063" name="Picture 39" descr="C:\Documents and Settings\james.grindley\Local Settings\Temporary Internet Files\Content.IE5\NQI8OERN\MC900054870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24600" y="6184272"/>
            <a:ext cx="1062812" cy="673728"/>
          </a:xfrm>
          <a:prstGeom prst="rect">
            <a:avLst/>
          </a:prstGeom>
          <a:noFill/>
        </p:spPr>
      </p:pic>
      <p:pic>
        <p:nvPicPr>
          <p:cNvPr id="1064" name="Picture 40" descr="C:\Documents and Settings\james.grindley\Local Settings\Temporary Internet Files\Content.IE5\NQI8OERN\MC900054870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010400" y="6260472"/>
            <a:ext cx="942606" cy="597528"/>
          </a:xfrm>
          <a:prstGeom prst="rect">
            <a:avLst/>
          </a:prstGeom>
          <a:noFill/>
        </p:spPr>
      </p:pic>
      <p:pic>
        <p:nvPicPr>
          <p:cNvPr id="1065" name="Picture 41" descr="C:\Documents and Settings\james.grindley\Local Settings\Temporary Internet Files\Content.IE5\NQI8OERN\MC900054870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43800" y="6184272"/>
            <a:ext cx="1062812" cy="673728"/>
          </a:xfrm>
          <a:prstGeom prst="rect">
            <a:avLst/>
          </a:prstGeom>
          <a:noFill/>
        </p:spPr>
      </p:pic>
      <p:pic>
        <p:nvPicPr>
          <p:cNvPr id="1066" name="Picture 42" descr="C:\Documents and Settings\james.grindley\Local Settings\Temporary Internet Files\Content.IE5\NQI8OERN\MC900054870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153400" y="6230048"/>
            <a:ext cx="990600" cy="627952"/>
          </a:xfrm>
          <a:prstGeom prst="rect">
            <a:avLst/>
          </a:prstGeom>
          <a:noFill/>
        </p:spPr>
      </p:pic>
      <p:pic>
        <p:nvPicPr>
          <p:cNvPr id="1067" name="Picture 43" descr="C:\Documents and Settings\james.grindley\Local Settings\Temporary Internet Files\Content.IE5\NQI8OERN\MC900054870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201394" y="6019800"/>
            <a:ext cx="942606" cy="597528"/>
          </a:xfrm>
          <a:prstGeom prst="rect">
            <a:avLst/>
          </a:prstGeom>
          <a:noFill/>
        </p:spPr>
      </p:pic>
      <p:pic>
        <p:nvPicPr>
          <p:cNvPr id="1068" name="Picture 44" descr="C:\Documents and Settings\james.grindley\Local Settings\Temporary Internet Files\Content.IE5\NQI8OERN\MC900054870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696200" y="5943600"/>
            <a:ext cx="1121875" cy="711169"/>
          </a:xfrm>
          <a:prstGeom prst="rect">
            <a:avLst/>
          </a:prstGeom>
          <a:noFill/>
        </p:spPr>
      </p:pic>
      <p:pic>
        <p:nvPicPr>
          <p:cNvPr id="1069" name="Picture 45" descr="C:\Documents and Settings\james.grindley\Local Settings\Temporary Internet Files\Content.IE5\NQI8OERN\MC900054870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81200" y="6184272"/>
            <a:ext cx="1062812" cy="67372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Documents and Settings\james.grindley\Local Settings\Temporary Internet Files\Content.IE5\5XS2Q4B6\MP900448640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38600" y="3810000"/>
            <a:ext cx="4572000" cy="304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Risks Covered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b="1" dirty="0" smtClean="0"/>
              <a:t>Certain prescriptions</a:t>
            </a:r>
          </a:p>
          <a:p>
            <a:r>
              <a:rPr lang="en-US" b="1" dirty="0" smtClean="0"/>
              <a:t>Use of technical equipment</a:t>
            </a:r>
          </a:p>
          <a:p>
            <a:r>
              <a:rPr lang="en-US" b="1" dirty="0" smtClean="0"/>
              <a:t>Medical operations</a:t>
            </a:r>
          </a:p>
          <a:p>
            <a:r>
              <a:rPr lang="en-US" b="1" dirty="0" smtClean="0"/>
              <a:t>Time with a professional</a:t>
            </a:r>
            <a:endParaRPr lang="en-US" b="1" dirty="0"/>
          </a:p>
        </p:txBody>
      </p:sp>
      <p:pic>
        <p:nvPicPr>
          <p:cNvPr id="3075" name="Picture 3" descr="C:\Documents and Settings\james.grindley\Local Settings\Temporary Internet Files\Content.IE5\A5LIDO45\MP900289344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" y="4114801"/>
            <a:ext cx="4104539" cy="2743200"/>
          </a:xfrm>
          <a:prstGeom prst="rect">
            <a:avLst/>
          </a:prstGeom>
          <a:noFill/>
        </p:spPr>
      </p:pic>
      <p:sp>
        <p:nvSpPr>
          <p:cNvPr id="9" name="Cloud Callout 8"/>
          <p:cNvSpPr/>
          <p:nvPr/>
        </p:nvSpPr>
        <p:spPr>
          <a:xfrm>
            <a:off x="6400800" y="2286000"/>
            <a:ext cx="1905000" cy="1524000"/>
          </a:xfrm>
          <a:prstGeom prst="cloudCallou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078" name="Picture 6" descr="C:\Documents and Settings\james.grindley\Local Settings\Temporary Internet Files\Content.IE5\EDADXS96\MC900054870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53200" y="2667000"/>
            <a:ext cx="1423431" cy="902328"/>
          </a:xfrm>
          <a:prstGeom prst="rect">
            <a:avLst/>
          </a:prstGeom>
          <a:noFill/>
        </p:spPr>
      </p:pic>
      <p:pic>
        <p:nvPicPr>
          <p:cNvPr id="3079" name="Picture 7" descr="C:\Documents and Settings\james.grindley\Local Settings\Temporary Internet Files\Content.IE5\EDADXS96\MC900054870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371600" y="6172200"/>
            <a:ext cx="1081856" cy="685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C:\Documents and Settings\james.grindley\Local Settings\Temporary Internet Files\Content.IE5\NQI8OERN\MP900321081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7400" y="4800600"/>
            <a:ext cx="2884205" cy="2057400"/>
          </a:xfrm>
          <a:prstGeom prst="rect">
            <a:avLst/>
          </a:prstGeom>
          <a:noFill/>
        </p:spPr>
      </p:pic>
      <p:pic>
        <p:nvPicPr>
          <p:cNvPr id="1030" name="Picture 6" descr="C:\Documents and Settings\james.grindley\Local Settings\Temporary Internet Files\Content.IE5\GJDKV2P2\MP900390542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800600"/>
            <a:ext cx="2057400" cy="2057400"/>
          </a:xfrm>
          <a:prstGeom prst="rect">
            <a:avLst/>
          </a:prstGeom>
          <a:noFill/>
        </p:spPr>
      </p:pic>
      <p:pic>
        <p:nvPicPr>
          <p:cNvPr id="1026" name="Picture 2" descr="C:\Documents and Settings\james.grindley\Local Settings\Temporary Internet Files\Content.IE5\HMNNS9TF\MP900178886[1]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76800" y="4800600"/>
            <a:ext cx="3117273" cy="20574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Benefits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09600" y="1600200"/>
            <a:ext cx="7162800" cy="3581400"/>
          </a:xfrm>
        </p:spPr>
        <p:txBody>
          <a:bodyPr>
            <a:normAutofit fontScale="92500" lnSpcReduction="10000"/>
          </a:bodyPr>
          <a:lstStyle/>
          <a:p>
            <a:r>
              <a:rPr lang="en-US" b="1" dirty="0" smtClean="0"/>
              <a:t>Assured access to health care professionals</a:t>
            </a:r>
          </a:p>
          <a:p>
            <a:r>
              <a:rPr lang="en-US" b="1" dirty="0" smtClean="0"/>
              <a:t>The use of specialized medical equipment on you.</a:t>
            </a:r>
          </a:p>
          <a:p>
            <a:r>
              <a:rPr lang="en-US" b="1" dirty="0" smtClean="0"/>
              <a:t>Potential for dental and optometric care for you and your family.</a:t>
            </a:r>
          </a:p>
          <a:p>
            <a:r>
              <a:rPr lang="en-US" b="1" dirty="0" smtClean="0"/>
              <a:t>The knowledge that you will not get into horrible bankruptcy for a minor illness that is entirely outside of your control.</a:t>
            </a:r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</p:txBody>
      </p:sp>
      <p:pic>
        <p:nvPicPr>
          <p:cNvPr id="1031" name="Picture 7" descr="C:\Documents and Settings\james.grindley\Local Settings\Temporary Internet Files\Content.IE5\5XS2Q4B6\MP900321126[1]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543800" y="4800600"/>
            <a:ext cx="1600200" cy="2057399"/>
          </a:xfrm>
          <a:prstGeom prst="rect">
            <a:avLst/>
          </a:prstGeom>
          <a:noFill/>
        </p:spPr>
      </p:pic>
      <p:pic>
        <p:nvPicPr>
          <p:cNvPr id="1034" name="Picture 10" descr="C:\Documents and Settings\james.grindley\Local Settings\Temporary Internet Files\Content.IE5\HMNNS9TF\MP900313990[1]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543800" y="2895600"/>
            <a:ext cx="1600200" cy="1905000"/>
          </a:xfrm>
          <a:prstGeom prst="rect">
            <a:avLst/>
          </a:prstGeom>
          <a:noFill/>
        </p:spPr>
      </p:pic>
      <p:pic>
        <p:nvPicPr>
          <p:cNvPr id="1036" name="Picture 12" descr="C:\Documents and Settings\james.grindley\Local Settings\Temporary Internet Files\Content.IE5\HSLS83TY\MP900175021[1]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543800" y="1524000"/>
            <a:ext cx="1600200" cy="1371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Fictional Character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b="1" dirty="0" smtClean="0"/>
              <a:t>Meet Phil and Martha. </a:t>
            </a:r>
          </a:p>
          <a:p>
            <a:r>
              <a:rPr lang="en-US" b="1" dirty="0" smtClean="0"/>
              <a:t>Together, Phil (who works as a small town lawyer) and Martha (who works as a librarian) earn about 180,000 dollars each year.</a:t>
            </a:r>
          </a:p>
          <a:p>
            <a:r>
              <a:rPr lang="en-US" b="1" dirty="0" smtClean="0"/>
              <a:t>Phil is 46 years old and Martha is 45.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Fictional Character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b="1" dirty="0" smtClean="0"/>
              <a:t>Phil and Martha want to apply for health insurance because they don’t want to worry about hospital costs should anything happen.</a:t>
            </a:r>
          </a:p>
          <a:p>
            <a:r>
              <a:rPr lang="en-US" b="1" dirty="0" smtClean="0"/>
              <a:t>Even though they can certainly pay for most doctor visits, they want health insurance so that they can save more money comfortably for a trip to the Bahamas and not on medical bills.</a:t>
            </a:r>
            <a:endParaRPr lang="en-US" b="1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8" name="Picture 6" descr="C:\Documents and Settings\james.grindley\Local Settings\Temporary Internet Files\Content.IE5\BCIZ1ZOZ\MP900431821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05600" y="4800600"/>
            <a:ext cx="2438400" cy="2057400"/>
          </a:xfrm>
          <a:prstGeom prst="rect">
            <a:avLst/>
          </a:prstGeom>
          <a:noFill/>
        </p:spPr>
      </p:pic>
      <p:pic>
        <p:nvPicPr>
          <p:cNvPr id="3076" name="Picture 4" descr="C:\Documents and Settings\james.grindley\Local Settings\Temporary Internet Files\Content.IE5\BCIZ1ZOZ\MP900178378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24200" y="4800600"/>
            <a:ext cx="3657600" cy="2057400"/>
          </a:xfrm>
          <a:prstGeom prst="rect">
            <a:avLst/>
          </a:prstGeom>
          <a:noFill/>
        </p:spPr>
      </p:pic>
      <p:pic>
        <p:nvPicPr>
          <p:cNvPr id="3075" name="Picture 3" descr="C:\Documents and Settings\james.grindley\Local Settings\Temporary Internet Files\Content.IE5\CDLI6FA9\MP900178686[1]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4764786"/>
            <a:ext cx="3124200" cy="2093214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Fictional Character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b="1" dirty="0" smtClean="0"/>
              <a:t>With the help of an insurance worker, they calculate what Phil and Martha expect their office visits will be, in-network and out-network care costs, copayments, deductibles, and monthly premium.</a:t>
            </a:r>
          </a:p>
          <a:p>
            <a:r>
              <a:rPr lang="en-US" b="1" dirty="0" smtClean="0"/>
              <a:t>They find they will spend about 6500 dollars each year (500 monthly premiums) on this plan.</a:t>
            </a:r>
            <a:endParaRPr lang="en-US" b="1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Fictional Character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b="1" dirty="0" smtClean="0"/>
              <a:t>A couple months later, Phil gets into a freak trampoline accident and gets a compound fracture in his lower leg, 5 broken ribs, a punctured lung, and severe damage to his spinal column that leaves him in a coma for 20 days.</a:t>
            </a:r>
          </a:p>
          <a:p>
            <a:endParaRPr lang="en-US" dirty="0"/>
          </a:p>
        </p:txBody>
      </p:sp>
      <p:pic>
        <p:nvPicPr>
          <p:cNvPr id="6146" name="Picture 2" descr="C:\Documents and Settings\james.grindley\Local Settings\Temporary Internet Files\Content.IE5\BCIZ1ZOZ\MC900037367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0" y="5137030"/>
            <a:ext cx="4114800" cy="172097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Fictional Character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b="1" dirty="0" smtClean="0"/>
              <a:t>Thanks to his health insurance, Phil is able to comfortably heal with the notion that his care has been fully covered by his plan.</a:t>
            </a:r>
            <a:endParaRPr lang="en-US" b="1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148</TotalTime>
  <Words>337</Words>
  <Application>Microsoft Office PowerPoint</Application>
  <PresentationFormat>On-screen Show (4:3)</PresentationFormat>
  <Paragraphs>30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Median</vt:lpstr>
      <vt:lpstr>Health Insurance</vt:lpstr>
      <vt:lpstr>Why Health Insurance?</vt:lpstr>
      <vt:lpstr>Risks Covered</vt:lpstr>
      <vt:lpstr>Benefits</vt:lpstr>
      <vt:lpstr>Fictional Character</vt:lpstr>
      <vt:lpstr>Fictional Character</vt:lpstr>
      <vt:lpstr>Fictional Character</vt:lpstr>
      <vt:lpstr>Fictional Character</vt:lpstr>
      <vt:lpstr>Fictional Character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Health Insurance</dc:title>
  <dc:creator>image</dc:creator>
  <cp:lastModifiedBy>image</cp:lastModifiedBy>
  <cp:revision>23</cp:revision>
  <dcterms:created xsi:type="dcterms:W3CDTF">2012-05-04T12:13:04Z</dcterms:created>
  <dcterms:modified xsi:type="dcterms:W3CDTF">2012-05-08T13:19:53Z</dcterms:modified>
</cp:coreProperties>
</file>